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9"/>
  </p:notesMasterIdLst>
  <p:sldIdLst>
    <p:sldId id="256" r:id="rId2"/>
    <p:sldId id="264" r:id="rId3"/>
    <p:sldId id="271" r:id="rId4"/>
    <p:sldId id="272" r:id="rId5"/>
    <p:sldId id="274" r:id="rId6"/>
    <p:sldId id="275" r:id="rId7"/>
    <p:sldId id="276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5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4B0D77-FD2A-4B87-91B2-C7B034DEF3D9}" type="datetimeFigureOut">
              <a:rPr lang="zh-TW" altLang="en-US" smtClean="0"/>
              <a:t>2023/6/27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04C84D-53C1-4037-805A-968BC14A955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213110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3FB01-9BC1-4EB9-858D-F0037D0AC371}" type="datetime1">
              <a:rPr lang="zh-TW" altLang="en-US" smtClean="0"/>
              <a:t>2023/6/27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79592" y="6477923"/>
            <a:ext cx="364408" cy="365125"/>
          </a:xfrm>
        </p:spPr>
        <p:txBody>
          <a:bodyPr/>
          <a:lstStyle/>
          <a:p>
            <a:fld id="{9706946F-BAEA-476A-95B7-EB9441B6A0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24376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1B62-4AB6-4DDB-8EB2-315ACA2EA336}" type="datetime1">
              <a:rPr lang="zh-TW" altLang="en-US" smtClean="0"/>
              <a:t>2023/6/27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6946F-BAEA-476A-95B7-EB9441B6A0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92493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4B4C0-4B8E-454F-8929-E027852C6C7E}" type="datetime1">
              <a:rPr lang="zh-TW" altLang="en-US" smtClean="0"/>
              <a:t>2023/6/27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6946F-BAEA-476A-95B7-EB9441B6A0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48346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EB30E-6466-46BC-97D8-D377E9478427}" type="datetime1">
              <a:rPr lang="zh-TW" altLang="en-US" smtClean="0"/>
              <a:t>2023/6/27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417C8F1-48D4-46B3-91E6-8E8EF127A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79592" y="6477923"/>
            <a:ext cx="364408" cy="365125"/>
          </a:xfrm>
        </p:spPr>
        <p:txBody>
          <a:bodyPr/>
          <a:lstStyle/>
          <a:p>
            <a:fld id="{9706946F-BAEA-476A-95B7-EB9441B6A0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31775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523F9-D22B-48CC-AC9F-9E730570E9C3}" type="datetime1">
              <a:rPr lang="zh-TW" altLang="en-US" smtClean="0"/>
              <a:t>2023/6/27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6946F-BAEA-476A-95B7-EB9441B6A0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97121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2756F-4844-4761-84EF-E1C6F84C38B6}" type="datetime1">
              <a:rPr lang="zh-TW" altLang="en-US" smtClean="0"/>
              <a:t>2023/6/27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6946F-BAEA-476A-95B7-EB9441B6A0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79033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1091D-B29B-435A-9D32-2838901F1456}" type="datetime1">
              <a:rPr lang="zh-TW" altLang="en-US" smtClean="0"/>
              <a:t>2023/6/27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6946F-BAEA-476A-95B7-EB9441B6A0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45849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91DEB-3762-418B-AC53-64F3DE654891}" type="datetime1">
              <a:rPr lang="zh-TW" altLang="en-US" smtClean="0"/>
              <a:t>2023/6/27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6946F-BAEA-476A-95B7-EB9441B6A0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3786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B07B5-0258-492B-9C3D-A0C36C18E6BE}" type="datetime1">
              <a:rPr lang="zh-TW" altLang="en-US" smtClean="0"/>
              <a:t>2023/6/27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6946F-BAEA-476A-95B7-EB9441B6A0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81979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52BEC-1FD6-4848-AFD8-06E6B5F4E28B}" type="datetime1">
              <a:rPr lang="zh-TW" altLang="en-US" smtClean="0"/>
              <a:t>2023/6/27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6946F-BAEA-476A-95B7-EB9441B6A0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914575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9841F-B2D0-4221-9FCB-694136C5FEFC}" type="datetime1">
              <a:rPr lang="zh-TW" altLang="en-US" smtClean="0"/>
              <a:t>2023/6/27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6946F-BAEA-476A-95B7-EB9441B6A0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86035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BE5DB-C140-437C-B081-D90709DE8626}" type="datetime1">
              <a:rPr lang="zh-TW" altLang="en-US" smtClean="0"/>
              <a:t>2023/6/27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06946F-BAEA-476A-95B7-EB9441B6A0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63895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5E32553E-8EF3-40DD-AA73-118FE5C1234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848" b="87826"/>
          <a:stretch/>
        </p:blipFill>
        <p:spPr>
          <a:xfrm>
            <a:off x="0" y="0"/>
            <a:ext cx="1202635" cy="834887"/>
          </a:xfrm>
          <a:prstGeom prst="rect">
            <a:avLst/>
          </a:prstGeom>
        </p:spPr>
      </p:pic>
      <p:grpSp>
        <p:nvGrpSpPr>
          <p:cNvPr id="8" name="Group 12">
            <a:extLst>
              <a:ext uri="{FF2B5EF4-FFF2-40B4-BE49-F238E27FC236}">
                <a16:creationId xmlns:a16="http://schemas.microsoft.com/office/drawing/2014/main" id="{B453FB70-8395-4151-9081-A664444C89AA}"/>
              </a:ext>
            </a:extLst>
          </p:cNvPr>
          <p:cNvGrpSpPr>
            <a:grpSpLocks/>
          </p:cNvGrpSpPr>
          <p:nvPr/>
        </p:nvGrpSpPr>
        <p:grpSpPr bwMode="auto">
          <a:xfrm>
            <a:off x="251520" y="1700808"/>
            <a:ext cx="8626475" cy="71438"/>
            <a:chOff x="611" y="384"/>
            <a:chExt cx="4450" cy="106"/>
          </a:xfrm>
          <a:solidFill>
            <a:schemeClr val="accent2"/>
          </a:solidFill>
        </p:grpSpPr>
        <p:sp>
          <p:nvSpPr>
            <p:cNvPr id="9" name="Rectangle 13">
              <a:extLst>
                <a:ext uri="{FF2B5EF4-FFF2-40B4-BE49-F238E27FC236}">
                  <a16:creationId xmlns:a16="http://schemas.microsoft.com/office/drawing/2014/main" id="{800667D1-ACB3-4D9F-A6D0-35AECE79F61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11" y="384"/>
              <a:ext cx="2197" cy="1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1pPr>
              <a:lvl2pPr marL="742950" indent="-28575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2pPr>
              <a:lvl3pPr marL="1143000" indent="-22860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3pPr>
              <a:lvl4pPr marL="1600200" indent="-22860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4pPr>
              <a:lvl5pPr marL="2057400" indent="-22860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TW" altLang="en-US" b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" name="Rectangle 14">
              <a:extLst>
                <a:ext uri="{FF2B5EF4-FFF2-40B4-BE49-F238E27FC236}">
                  <a16:creationId xmlns:a16="http://schemas.microsoft.com/office/drawing/2014/main" id="{8A451E7A-290B-4FC1-984E-459B0F05CE5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08" y="384"/>
              <a:ext cx="2253" cy="1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1pPr>
              <a:lvl2pPr marL="742950" indent="-28575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2pPr>
              <a:lvl3pPr marL="1143000" indent="-22860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3pPr>
              <a:lvl4pPr marL="1600200" indent="-22860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4pPr>
              <a:lvl5pPr marL="2057400" indent="-22860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TW" altLang="en-US" b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2B5769AC-C6CD-47B9-95B2-787AEEF19182}"/>
              </a:ext>
            </a:extLst>
          </p:cNvPr>
          <p:cNvSpPr txBox="1"/>
          <p:nvPr/>
        </p:nvSpPr>
        <p:spPr>
          <a:xfrm>
            <a:off x="1403648" y="2564904"/>
            <a:ext cx="684076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TW" altLang="en-US" sz="24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提案單位：</a:t>
            </a:r>
            <a:endParaRPr lang="en-US" altLang="zh-TW" sz="2400" b="1" dirty="0">
              <a:solidFill>
                <a:schemeClr val="accent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TW" altLang="en-US" sz="24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計畫名稱：</a:t>
            </a:r>
            <a:endParaRPr lang="en-US" altLang="zh-TW" sz="2400" b="1" dirty="0">
              <a:solidFill>
                <a:schemeClr val="accent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TW" altLang="en-US" sz="24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合作企業：</a:t>
            </a:r>
            <a:endParaRPr lang="en-US" altLang="zh-TW" sz="2400" b="1" dirty="0">
              <a:solidFill>
                <a:schemeClr val="accent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altLang="zh-TW" sz="2400" b="1" dirty="0">
              <a:solidFill>
                <a:schemeClr val="accent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TW" altLang="en-US" sz="24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報  告  人：</a:t>
            </a:r>
            <a:endParaRPr lang="en-US" altLang="zh-TW" sz="2400" b="1" dirty="0">
              <a:solidFill>
                <a:schemeClr val="accent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TW" altLang="en-US" sz="24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職    　稱：</a:t>
            </a:r>
            <a:endParaRPr lang="en-US" altLang="zh-TW" sz="2400" b="1" dirty="0">
              <a:solidFill>
                <a:schemeClr val="accent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5545EDD-8411-4817-8957-464B7771D1E0}"/>
              </a:ext>
            </a:extLst>
          </p:cNvPr>
          <p:cNvSpPr/>
          <p:nvPr/>
        </p:nvSpPr>
        <p:spPr>
          <a:xfrm>
            <a:off x="1171093" y="70246"/>
            <a:ext cx="680181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/>
            <a:r>
              <a:rPr lang="zh-TW" altLang="en-US" sz="32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經濟部工業局智慧機械產學推動計畫</a:t>
            </a:r>
          </a:p>
          <a:p>
            <a:pPr algn="ctr" defTabSz="685800"/>
            <a:r>
              <a:rPr lang="zh-TW" altLang="en-US" sz="32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「產業人才扎根分項計畫」</a:t>
            </a:r>
          </a:p>
          <a:p>
            <a:pPr algn="ctr" defTabSz="685800"/>
            <a:r>
              <a:rPr lang="zh-TW" altLang="en-US" sz="32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實作型產學合作提案審查簡報</a:t>
            </a:r>
          </a:p>
        </p:txBody>
      </p:sp>
    </p:spTree>
    <p:extLst>
      <p:ext uri="{BB962C8B-B14F-4D97-AF65-F5344CB8AC3E}">
        <p14:creationId xmlns:p14="http://schemas.microsoft.com/office/powerpoint/2010/main" val="3277619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7D4D64A-A8CF-4833-86B7-1F64D607F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6946F-BAEA-476A-95B7-EB9441B6A098}" type="slidenum">
              <a:rPr lang="zh-TW" altLang="en-US" smtClean="0"/>
              <a:t>2</a:t>
            </a:fld>
            <a:endParaRPr lang="zh-TW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FEB206F-CF34-49CB-A2DD-254B2C560B42}"/>
              </a:ext>
            </a:extLst>
          </p:cNvPr>
          <p:cNvSpPr/>
          <p:nvPr/>
        </p:nvSpPr>
        <p:spPr>
          <a:xfrm>
            <a:off x="2666255" y="188640"/>
            <a:ext cx="35702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 一、合作企業介紹</a:t>
            </a:r>
            <a:endParaRPr lang="en-US" altLang="zh-TW" sz="3200" b="1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92AC48AA-575C-4C1F-B1A2-41115D7423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8792264"/>
              </p:ext>
            </p:extLst>
          </p:nvPr>
        </p:nvGraphicFramePr>
        <p:xfrm>
          <a:off x="395536" y="1484784"/>
          <a:ext cx="8352929" cy="4808820"/>
        </p:xfrm>
        <a:graphic>
          <a:graphicData uri="http://schemas.openxmlformats.org/drawingml/2006/table">
            <a:tbl>
              <a:tblPr bandRow="1">
                <a:tableStyleId>{69012ECD-51FC-41F1-AA8D-1B2483CD663E}</a:tableStyleId>
              </a:tblPr>
              <a:tblGrid>
                <a:gridCol w="14401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563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5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61764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企業名稱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1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○○</a:t>
                      </a:r>
                      <a:r>
                        <a:rPr lang="zh-TW" altLang="en-US" sz="2400" b="1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公司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1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○○</a:t>
                      </a:r>
                      <a:r>
                        <a:rPr lang="zh-TW" altLang="en-US" sz="2400" b="1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公司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1764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員工人數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61764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公司</a:t>
                      </a:r>
                      <a:endParaRPr lang="en-US" altLang="zh-TW" sz="2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zh-TW" altLang="en-US" sz="2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資本額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61764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主要產品</a:t>
                      </a:r>
                      <a:endParaRPr lang="en-US" altLang="zh-TW" sz="2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en-US" altLang="zh-TW" sz="1600" b="1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600" b="1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列出三項</a:t>
                      </a:r>
                      <a:r>
                        <a:rPr lang="en-US" altLang="zh-TW" sz="1600" b="1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sz="1600" b="1" dirty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61764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人才需求類別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53565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7D4D64A-A8CF-4833-86B7-1F64D607F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6946F-BAEA-476A-95B7-EB9441B6A098}" type="slidenum">
              <a:rPr lang="zh-TW" altLang="en-US" smtClean="0"/>
              <a:t>3</a:t>
            </a:fld>
            <a:endParaRPr lang="zh-TW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8D36C4E-6A80-40D9-9264-3F14832C65D7}"/>
              </a:ext>
            </a:extLst>
          </p:cNvPr>
          <p:cNvSpPr/>
          <p:nvPr/>
        </p:nvSpPr>
        <p:spPr>
          <a:xfrm>
            <a:off x="1812270" y="210544"/>
            <a:ext cx="55194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二、計畫內容與業界師資規劃</a:t>
            </a:r>
            <a:endParaRPr lang="en-US" altLang="zh-TW" sz="3200" b="1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33553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7D4D64A-A8CF-4833-86B7-1F64D607F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6946F-BAEA-476A-95B7-EB9441B6A098}" type="slidenum">
              <a:rPr lang="zh-TW" altLang="en-US" smtClean="0"/>
              <a:t>4</a:t>
            </a:fld>
            <a:endParaRPr lang="zh-TW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55372FE-09A9-4A4A-8279-578AC0FE84A8}"/>
              </a:ext>
            </a:extLst>
          </p:cNvPr>
          <p:cNvSpPr/>
          <p:nvPr/>
        </p:nvSpPr>
        <p:spPr>
          <a:xfrm>
            <a:off x="1401901" y="223070"/>
            <a:ext cx="63401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三、專業課程規劃及實作訓練方式</a:t>
            </a:r>
            <a:endParaRPr lang="en-US" altLang="zh-TW" sz="3200" b="1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0830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7D4D64A-A8CF-4833-86B7-1F64D607F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6946F-BAEA-476A-95B7-EB9441B6A098}" type="slidenum">
              <a:rPr lang="zh-TW" altLang="en-US" smtClean="0"/>
              <a:t>5</a:t>
            </a:fld>
            <a:endParaRPr lang="zh-TW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BF08E8E-DB0C-40FF-B053-D7E351F2F61E}"/>
              </a:ext>
            </a:extLst>
          </p:cNvPr>
          <p:cNvSpPr/>
          <p:nvPr/>
        </p:nvSpPr>
        <p:spPr>
          <a:xfrm>
            <a:off x="935596" y="367086"/>
            <a:ext cx="7272808" cy="417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908685" algn="l"/>
                <a:tab pos="909319" algn="l"/>
              </a:tabLst>
            </a:pPr>
            <a:r>
              <a:rPr lang="zh-TW" altLang="en-US" sz="32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四、就業輔導機制及預計留用成效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21C9132-72DA-4537-B55B-CD57152A5540}"/>
              </a:ext>
            </a:extLst>
          </p:cNvPr>
          <p:cNvSpPr/>
          <p:nvPr/>
        </p:nvSpPr>
        <p:spPr>
          <a:xfrm>
            <a:off x="1431564" y="937397"/>
            <a:ext cx="62808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TW" sz="14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(</a:t>
            </a:r>
            <a:r>
              <a:rPr lang="zh-TW" altLang="en-US" sz="14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預計留用成效部分請說明預期計畫效益、留用成效、量化及非量化成果說明</a:t>
            </a:r>
            <a:r>
              <a:rPr lang="en-US" altLang="zh-TW" sz="14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9694485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7D4D64A-A8CF-4833-86B7-1F64D607F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6946F-BAEA-476A-95B7-EB9441B6A098}" type="slidenum">
              <a:rPr lang="zh-TW" altLang="en-US" smtClean="0"/>
              <a:t>6</a:t>
            </a:fld>
            <a:endParaRPr lang="zh-TW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CB4FCA4-E365-4574-8212-8742468F6BEA}"/>
              </a:ext>
            </a:extLst>
          </p:cNvPr>
          <p:cNvSpPr/>
          <p:nvPr/>
        </p:nvSpPr>
        <p:spPr>
          <a:xfrm>
            <a:off x="935596" y="369673"/>
            <a:ext cx="72728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908685" algn="l"/>
                <a:tab pos="909319" algn="l"/>
              </a:tabLst>
            </a:pPr>
            <a:r>
              <a:rPr lang="zh-TW" altLang="en-US" sz="32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五、過往執行成效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6A81A06-0192-4866-95BD-3C049AA4966B}"/>
              </a:ext>
            </a:extLst>
          </p:cNvPr>
          <p:cNvSpPr/>
          <p:nvPr/>
        </p:nvSpPr>
        <p:spPr>
          <a:xfrm>
            <a:off x="467798" y="967214"/>
            <a:ext cx="8208404" cy="304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TW" sz="14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(</a:t>
            </a:r>
            <a:r>
              <a:rPr lang="zh-TW" altLang="zh-TW" sz="14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第</a:t>
            </a:r>
            <a:r>
              <a:rPr lang="en-US" altLang="zh-TW" sz="14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1</a:t>
            </a:r>
            <a:r>
              <a:rPr lang="zh-TW" altLang="zh-TW" sz="14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次參與者填</a:t>
            </a:r>
            <a:r>
              <a:rPr lang="zh-TW" altLang="en-US" sz="14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列，參與計畫本年度預期產出績效，</a:t>
            </a:r>
            <a:r>
              <a:rPr lang="zh-TW" altLang="zh-TW" sz="14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曾參與產業人才扎根計畫，填列過去</a:t>
            </a:r>
            <a:r>
              <a:rPr lang="zh-TW" altLang="en-US" sz="14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累積</a:t>
            </a:r>
            <a:r>
              <a:rPr lang="zh-TW" altLang="zh-TW" sz="14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執行成效</a:t>
            </a:r>
            <a:r>
              <a:rPr lang="en-US" altLang="zh-TW" sz="14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7432202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7D4D64A-A8CF-4833-86B7-1F64D607F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6946F-BAEA-476A-95B7-EB9441B6A098}" type="slidenum">
              <a:rPr lang="zh-TW" altLang="en-US" smtClean="0"/>
              <a:t>7</a:t>
            </a:fld>
            <a:endParaRPr lang="zh-TW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1896095-2199-42FF-A609-26574CF0E705}"/>
              </a:ext>
            </a:extLst>
          </p:cNvPr>
          <p:cNvSpPr/>
          <p:nvPr/>
        </p:nvSpPr>
        <p:spPr>
          <a:xfrm>
            <a:off x="1871700" y="386812"/>
            <a:ext cx="5400600" cy="426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lnSpc>
                <a:spcPts val="2500"/>
              </a:lnSpc>
              <a:spcBef>
                <a:spcPts val="0"/>
              </a:spcBef>
              <a:spcAft>
                <a:spcPts val="600"/>
              </a:spcAft>
            </a:pPr>
            <a:r>
              <a:rPr lang="zh-TW" altLang="en-US" sz="32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六、企業獎學金配置規劃</a:t>
            </a:r>
            <a:endParaRPr lang="en-US" altLang="zh-TW" sz="3200" b="1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06231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</TotalTime>
  <Words>161</Words>
  <PresentationFormat>如螢幕大小 (4:3)</PresentationFormat>
  <Paragraphs>32</Paragraphs>
  <Slides>7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14" baseType="lpstr">
      <vt:lpstr>微軟正黑體</vt:lpstr>
      <vt:lpstr>新細明體</vt:lpstr>
      <vt:lpstr>Arial</vt:lpstr>
      <vt:lpstr>Calibri</vt:lpstr>
      <vt:lpstr>Calibri Light</vt:lpstr>
      <vt:lpstr>Times New Roman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2022-06-02T01:58:58Z</dcterms:created>
  <dcterms:modified xsi:type="dcterms:W3CDTF">2023-06-27T09:51:07Z</dcterms:modified>
</cp:coreProperties>
</file>